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0" r:id="rId21"/>
    <p:sldId id="275" r:id="rId22"/>
    <p:sldId id="276" r:id="rId23"/>
    <p:sldId id="277" r:id="rId24"/>
    <p:sldId id="278" r:id="rId25"/>
    <p:sldId id="279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A473-D82F-4EFF-9DF7-AE6D83C51288}" type="datetime1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54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F1F0-FE2D-4C1C-B320-8CB9BE735F0F}" type="datetime1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247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7BD47B-C187-494C-812F-46BE0040B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1B96C-10FD-4EBC-9029-9652B7535D02}" type="datetime1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338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78474-CC00-4A95-9D50-A41C12D1EEC4}" type="datetime1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202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C8B4-7FBB-408F-BDB9-F0496874AFB2}" type="datetime1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85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8EE20-A5E2-47D3-8F6D-A2BA7AB2E093}" type="datetime1">
              <a:rPr lang="en-US" smtClean="0"/>
              <a:t>12/22/2022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41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4AA536-072F-4374-926E-17E038EC7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3382CF99-132F-413F-B7EF-71A5C33F2ED6}" type="datetime1">
              <a:rPr lang="en-US" smtClean="0"/>
              <a:t>12/22/2022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396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7AE06-98E0-4D9F-A059-92C3548821BB}" type="datetime1">
              <a:rPr lang="en-US" smtClean="0"/>
              <a:t>12/22/2022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70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00CA-3DDC-4705-B840-978EF5EA0707}" type="datetime1">
              <a:rPr lang="en-US" smtClean="0"/>
              <a:t>12/22/2022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68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66D49-0BBA-4C5A-AD96-6448CA63451A}" type="datetime1">
              <a:rPr lang="en-US" smtClean="0"/>
              <a:t>12/22/2022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46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EB293-A316-472D-A8B4-6947CF1A12B7}" type="datetime1">
              <a:rPr lang="en-US" smtClean="0"/>
              <a:t>12/22/2022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1E4AC6-B446-4768-97EF-CA4B8261433B}"/>
              </a:ext>
            </a:extLst>
          </p:cNvPr>
          <p:cNvCxnSpPr>
            <a:cxnSpLocks/>
          </p:cNvCxnSpPr>
          <p:nvPr/>
        </p:nvCxnSpPr>
        <p:spPr>
          <a:xfrm>
            <a:off x="11689174" y="2172428"/>
            <a:ext cx="0" cy="3354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522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734BCCD4-CEB1-405B-A443-DD9CBCBEA552}" type="datetime1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57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EC44CD-E290-4D60-A056-5BA05B18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Сеть соединенных точек">
            <a:extLst>
              <a:ext uri="{FF2B5EF4-FFF2-40B4-BE49-F238E27FC236}">
                <a16:creationId xmlns:a16="http://schemas.microsoft.com/office/drawing/2014/main" id="{D0F67BA9-6A02-01BB-5B5A-6214F86B65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20444"/>
          <a:stretch/>
        </p:blipFill>
        <p:spPr>
          <a:xfrm>
            <a:off x="-2" y="-4"/>
            <a:ext cx="12192001" cy="685800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D41680-8E54-0501-8A8E-CCBFCA704A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2" cy="2334248"/>
          </a:xfrm>
        </p:spPr>
        <p:txBody>
          <a:bodyPr anchor="t">
            <a:normAutofit/>
          </a:bodyPr>
          <a:lstStyle/>
          <a:p>
            <a:r>
              <a:rPr lang="ru-RU" dirty="0">
                <a:solidFill>
                  <a:srgbClr val="FFFFFF"/>
                </a:solidFill>
              </a:rPr>
              <a:t>ЭВМ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8FD788D-BDA0-AEA2-9EA1-798D8A05BB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2366" y="4017818"/>
            <a:ext cx="5040785" cy="1828799"/>
          </a:xfrm>
        </p:spPr>
        <p:txBody>
          <a:bodyPr anchor="b">
            <a:normAutofit/>
          </a:bodyPr>
          <a:lstStyle/>
          <a:p>
            <a:r>
              <a:rPr lang="ru-RU" dirty="0">
                <a:solidFill>
                  <a:srgbClr val="FFFFFF"/>
                </a:solidFill>
              </a:rPr>
              <a:t>Выполнил: Конкин Вадим Р3110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317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868680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D92EE6C-F4FF-295F-C8F9-449D60331E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2" b="5144"/>
          <a:stretch/>
        </p:blipFill>
        <p:spPr>
          <a:xfrm>
            <a:off x="517871" y="839337"/>
            <a:ext cx="8686800" cy="534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70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A4B885-464A-E689-D536-4B547C5F8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Второе поколение ЭВМ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6613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iPod, футляр, визитка&#10;&#10;Автоматически созданное описание">
            <a:extLst>
              <a:ext uri="{FF2B5EF4-FFF2-40B4-BE49-F238E27FC236}">
                <a16:creationId xmlns:a16="http://schemas.microsoft.com/office/drawing/2014/main" id="{2839BD42-4ACA-12CA-621A-E4AD19162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763524"/>
            <a:ext cx="10972800" cy="533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958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868680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 descr="Изображение выглядит как текст,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3FD55581-5FCF-20DB-AF27-F20892D324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1" b="10845"/>
          <a:stretch/>
        </p:blipFill>
        <p:spPr>
          <a:xfrm>
            <a:off x="517871" y="839337"/>
            <a:ext cx="8686800" cy="534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803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868680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Изображение выглядит как текст, внутренний">
            <a:extLst>
              <a:ext uri="{FF2B5EF4-FFF2-40B4-BE49-F238E27FC236}">
                <a16:creationId xmlns:a16="http://schemas.microsoft.com/office/drawing/2014/main" id="{E6ED83C6-2B04-24DA-A256-A086EAAF9C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" b="20017"/>
          <a:stretch/>
        </p:blipFill>
        <p:spPr>
          <a:xfrm>
            <a:off x="517871" y="839337"/>
            <a:ext cx="8686800" cy="534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46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868680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 descr="Изображение выглядит как текст, человек, мужчина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821A6D0A-A0E4-1833-C3F9-23F869E729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5" r="-1" b="-1"/>
          <a:stretch/>
        </p:blipFill>
        <p:spPr>
          <a:xfrm>
            <a:off x="517871" y="839337"/>
            <a:ext cx="8686800" cy="534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3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C28EB4-1121-046D-6990-19D5956F0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Третье поколение ЭВМ</a:t>
            </a:r>
          </a:p>
        </p:txBody>
      </p:sp>
    </p:spTree>
    <p:extLst>
      <p:ext uri="{BB962C8B-B14F-4D97-AF65-F5344CB8AC3E}">
        <p14:creationId xmlns:p14="http://schemas.microsoft.com/office/powerpoint/2010/main" val="3695251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868680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 descr="Изображение выглядит как человек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E7C540EA-4A74-024F-3F73-D91B9969B4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5" r="1" b="1"/>
          <a:stretch/>
        </p:blipFill>
        <p:spPr>
          <a:xfrm>
            <a:off x="517871" y="839337"/>
            <a:ext cx="8686800" cy="534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156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868680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 descr="Изображение выглядит как текст, внутренний, пол, кухня&#10;&#10;Автоматически созданное описание">
            <a:extLst>
              <a:ext uri="{FF2B5EF4-FFF2-40B4-BE49-F238E27FC236}">
                <a16:creationId xmlns:a16="http://schemas.microsoft.com/office/drawing/2014/main" id="{0998B014-FA2D-D7B4-AB6B-6BB4561E16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6"/>
          <a:stretch/>
        </p:blipFill>
        <p:spPr>
          <a:xfrm>
            <a:off x="517871" y="839337"/>
            <a:ext cx="8686800" cy="534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73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439132E1-6B4F-B1B3-10A8-2CE4E0411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831" y="885617"/>
            <a:ext cx="5366047" cy="3631717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электроника, цепь&#10;&#10;Автоматически созданное описание">
            <a:extLst>
              <a:ext uri="{FF2B5EF4-FFF2-40B4-BE49-F238E27FC236}">
                <a16:creationId xmlns:a16="http://schemas.microsoft.com/office/drawing/2014/main" id="{688D156D-8ADB-1307-2F3B-838C2F4A6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22" y="885617"/>
            <a:ext cx="5059617" cy="447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387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текст">
            <a:extLst>
              <a:ext uri="{FF2B5EF4-FFF2-40B4-BE49-F238E27FC236}">
                <a16:creationId xmlns:a16="http://schemas.microsoft.com/office/drawing/2014/main" id="{3C94E7A0-9AF7-408C-B4FB-E3A2032BC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71" y="978408"/>
            <a:ext cx="6464808" cy="4619357"/>
          </a:xfrm>
          <a:prstGeom prst="rect">
            <a:avLst/>
          </a:prstGeom>
        </p:spPr>
      </p:pic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BBA11218-29F9-FD9F-ABFD-9D5CD6E29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840D21D-EEC0-1F4D-0EDD-16BC41200A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82679" y="975644"/>
            <a:ext cx="5021183" cy="2279979"/>
          </a:xfrm>
        </p:spPr>
        <p:txBody>
          <a:bodyPr>
            <a:normAutofit fontScale="85000" lnSpcReduction="20000"/>
          </a:bodyPr>
          <a:lstStyle/>
          <a:p>
            <a:r>
              <a:rPr lang="ru-RU" sz="18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Электро́нная</a:t>
            </a:r>
            <a:r>
              <a:rPr lang="ru-RU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ru-RU" sz="18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вычисли́тельная</a:t>
            </a:r>
            <a:r>
              <a:rPr lang="ru-RU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ru-RU" sz="18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маши́на</a:t>
            </a:r>
            <a:r>
              <a:rPr lang="ru-RU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 (сокращённо </a:t>
            </a:r>
            <a:r>
              <a:rPr lang="ru-RU" b="1" dirty="0">
                <a:effectLst/>
              </a:rPr>
              <a:t>ЭВМ</a:t>
            </a:r>
            <a:r>
              <a:rPr lang="ru-RU" dirty="0">
                <a:effectLst/>
              </a:rPr>
              <a:t>) — комплекс технических, аппаратных и </a:t>
            </a:r>
            <a:r>
              <a:rPr lang="ru-RU" sz="180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программных</a:t>
            </a:r>
            <a:r>
              <a:rPr lang="ru-RU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 средств, предназначенных для автоматической обработки информации, вычислений, </a:t>
            </a:r>
            <a:r>
              <a:rPr lang="ru-RU" sz="180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автоматического управления</a:t>
            </a:r>
            <a:r>
              <a:rPr lang="ru-RU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 При этом основные функциональные элементы (логические, запоминающие, индикационные и др.) выполнены на </a:t>
            </a:r>
            <a:r>
              <a:rPr lang="ru-RU" sz="180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электронных элементах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6214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68B29F-7EFE-ADCE-6BA9-B78A2C575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Четвертое поколение ЭВМ</a:t>
            </a:r>
          </a:p>
        </p:txBody>
      </p:sp>
    </p:spTree>
    <p:extLst>
      <p:ext uri="{BB962C8B-B14F-4D97-AF65-F5344CB8AC3E}">
        <p14:creationId xmlns:p14="http://schemas.microsoft.com/office/powerpoint/2010/main" val="1672756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C4AC752-D005-2743-BE30-B2EFAD920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648" y="844826"/>
            <a:ext cx="3231143" cy="485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94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человек, мужчина, яблоко, мужской&#10;&#10;Автоматически созданное описание">
            <a:extLst>
              <a:ext uri="{FF2B5EF4-FFF2-40B4-BE49-F238E27FC236}">
                <a16:creationId xmlns:a16="http://schemas.microsoft.com/office/drawing/2014/main" id="{E50708E0-D788-36F2-CFAB-E383DEB82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37" y="957845"/>
            <a:ext cx="5049611" cy="5049611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человек, мужчина&#10;&#10;Автоматически созданное описание">
            <a:extLst>
              <a:ext uri="{FF2B5EF4-FFF2-40B4-BE49-F238E27FC236}">
                <a16:creationId xmlns:a16="http://schemas.microsoft.com/office/drawing/2014/main" id="{D526D21E-8A84-40F9-3138-36EFB050F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838" y="194484"/>
            <a:ext cx="5851725" cy="581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01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B897A6-2306-DA96-06AF-BC5AC2C75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Пятое поколение ЭВМ</a:t>
            </a:r>
          </a:p>
        </p:txBody>
      </p:sp>
    </p:spTree>
    <p:extLst>
      <p:ext uri="{BB962C8B-B14F-4D97-AF65-F5344CB8AC3E}">
        <p14:creationId xmlns:p14="http://schemas.microsoft.com/office/powerpoint/2010/main" val="1062079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868680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 descr="Изображение выглядит как внутренний, сиреневый, синий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E5C95431-C33A-DDE5-976E-10CC7AF1D4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0" b="962"/>
          <a:stretch/>
        </p:blipFill>
        <p:spPr>
          <a:xfrm>
            <a:off x="517871" y="839337"/>
            <a:ext cx="8686800" cy="534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116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C08BFD-4AFF-5491-0F1B-8CDF8D713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Шестое поколение ЭВМ</a:t>
            </a:r>
          </a:p>
        </p:txBody>
      </p:sp>
    </p:spTree>
    <p:extLst>
      <p:ext uri="{BB962C8B-B14F-4D97-AF65-F5344CB8AC3E}">
        <p14:creationId xmlns:p14="http://schemas.microsoft.com/office/powerpoint/2010/main" val="169640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человек, внутренний, в позе, пристально смотрит&#10;&#10;Автоматически созданное описание">
            <a:extLst>
              <a:ext uri="{FF2B5EF4-FFF2-40B4-BE49-F238E27FC236}">
                <a16:creationId xmlns:a16="http://schemas.microsoft.com/office/drawing/2014/main" id="{FE13D63D-766C-7680-B941-B9B2047A3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90" y="834997"/>
            <a:ext cx="6022078" cy="556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517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6339B7-7B7E-B63F-E251-788DFC82B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Тьюринг</a:t>
            </a:r>
          </a:p>
        </p:txBody>
      </p:sp>
      <p:pic>
        <p:nvPicPr>
          <p:cNvPr id="5" name="Объект 4" descr="Изображение выглядит как текст, мужчина, костюм">
            <a:extLst>
              <a:ext uri="{FF2B5EF4-FFF2-40B4-BE49-F238E27FC236}">
                <a16:creationId xmlns:a16="http://schemas.microsoft.com/office/drawing/2014/main" id="{C50161DD-82E7-E8A0-E4E3-32D970D0F8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052" y="1549091"/>
            <a:ext cx="6144948" cy="3138312"/>
          </a:xfrm>
        </p:spPr>
      </p:pic>
    </p:spTree>
    <p:extLst>
      <p:ext uri="{BB962C8B-B14F-4D97-AF65-F5344CB8AC3E}">
        <p14:creationId xmlns:p14="http://schemas.microsoft.com/office/powerpoint/2010/main" val="37182208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87FEB297-0D40-35A9-22B4-311ED73CC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5" y="850901"/>
            <a:ext cx="6214241" cy="600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205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868680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9C018BCF-4253-19CF-998A-AE7009DE77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4" b="13698"/>
          <a:stretch/>
        </p:blipFill>
        <p:spPr>
          <a:xfrm>
            <a:off x="517871" y="839337"/>
            <a:ext cx="8686800" cy="534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50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текст, вычерчивание линий">
            <a:extLst>
              <a:ext uri="{FF2B5EF4-FFF2-40B4-BE49-F238E27FC236}">
                <a16:creationId xmlns:a16="http://schemas.microsoft.com/office/drawing/2014/main" id="{7F5A55C5-78BD-E84D-951D-6FF7676F8BC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0" b="13720"/>
          <a:stretch>
            <a:fillRect/>
          </a:stretch>
        </p:blipFill>
        <p:spPr/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6A2A1E4E-2AB8-913C-2059-F7F5C146BB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987426"/>
            <a:ext cx="5020948" cy="4881562"/>
          </a:xfrm>
        </p:spPr>
        <p:txBody>
          <a:bodyPr/>
          <a:lstStyle/>
          <a:p>
            <a:r>
              <a:rPr lang="ru-RU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1623 год немец </a:t>
            </a:r>
            <a:r>
              <a:rPr lang="ru-RU" sz="1800" u="none" strike="noStrike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Вильгельм </a:t>
            </a:r>
            <a:r>
              <a:rPr lang="ru-RU" sz="1800" u="none" strike="noStrike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Шиккард</a:t>
            </a:r>
            <a:r>
              <a:rPr lang="ru-RU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 создал так называемые «</a:t>
            </a:r>
            <a:r>
              <a:rPr lang="ru-RU" sz="1800" u="none" strike="noStrike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Считающие часы</a:t>
            </a:r>
            <a:r>
              <a:rPr lang="ru-RU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»</a:t>
            </a:r>
          </a:p>
          <a:p>
            <a:r>
              <a:rPr lang="ru-RU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В </a:t>
            </a:r>
            <a:r>
              <a:rPr lang="ru-RU" sz="1800" u="none" strike="noStrike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1642 году</a:t>
            </a:r>
            <a:r>
              <a:rPr lang="ru-RU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 машину, помогающую в сложении чисел, изобрёл </a:t>
            </a:r>
            <a:r>
              <a:rPr lang="ru-RU" sz="1800" u="none" strike="noStrike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французский</a:t>
            </a:r>
            <a:r>
              <a:rPr lang="ru-RU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 учёный </a:t>
            </a:r>
            <a:r>
              <a:rPr lang="ru-RU" sz="1800" u="none" strike="noStrike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Блез</a:t>
            </a:r>
            <a:r>
              <a:rPr lang="ru-RU" sz="1800" u="none" strike="noStrike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Паскаль</a:t>
            </a:r>
            <a:endParaRPr lang="ru-RU" sz="1800" u="none" strike="noStrike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r>
              <a:rPr lang="ru-RU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В </a:t>
            </a:r>
            <a:r>
              <a:rPr lang="ru-RU" sz="1800" u="none" strike="noStrike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1673 году</a:t>
            </a:r>
            <a:r>
              <a:rPr lang="ru-RU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 другой известный учёный — </a:t>
            </a:r>
            <a:r>
              <a:rPr lang="ru-RU" sz="1800" u="none" strike="noStrike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Готфрид Вильгельм Лейбниц</a:t>
            </a:r>
            <a:r>
              <a:rPr lang="ru-RU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 изготовил механический </a:t>
            </a:r>
            <a:r>
              <a:rPr lang="ru-RU" sz="1800" u="none" strike="noStrike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калькулятор</a:t>
            </a:r>
          </a:p>
          <a:p>
            <a:r>
              <a:rPr lang="ru-RU" sz="1800" u="none" strike="noStrike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1723 год</a:t>
            </a:r>
            <a:r>
              <a:rPr lang="ru-RU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 — немецкий </a:t>
            </a:r>
            <a:r>
              <a:rPr lang="ru-RU" sz="1800" u="none" strike="noStrike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математик</a:t>
            </a:r>
            <a:r>
              <a:rPr lang="ru-RU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 и </a:t>
            </a:r>
            <a:r>
              <a:rPr lang="ru-RU" sz="1800" u="none" strike="noStrike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астроном</a:t>
            </a:r>
            <a:r>
              <a:rPr lang="ru-RU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 </a:t>
            </a:r>
            <a:r>
              <a:rPr lang="ru-RU" sz="1800" u="none" strike="noStrike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Христиан Людвиг </a:t>
            </a:r>
            <a:r>
              <a:rPr lang="ru-RU" sz="1800" u="none" strike="noStrike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Герстен</a:t>
            </a:r>
            <a:r>
              <a:rPr lang="ru-RU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 на основе работ Лейбница создал </a:t>
            </a:r>
            <a:r>
              <a:rPr lang="ru-RU" sz="1800" u="none" strike="noStrike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арифметическую машину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0403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человек, старый, костюм&#10;&#10;Автоматически созданное описание">
            <a:extLst>
              <a:ext uri="{FF2B5EF4-FFF2-40B4-BE49-F238E27FC236}">
                <a16:creationId xmlns:a16="http://schemas.microsoft.com/office/drawing/2014/main" id="{D49901F3-B461-C415-144F-74FBB87EB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100" y="0"/>
            <a:ext cx="5125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4471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868680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55EC1D-4362-580C-8961-B78131BABF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2"/>
          <a:stretch/>
        </p:blipFill>
        <p:spPr>
          <a:xfrm>
            <a:off x="517871" y="839337"/>
            <a:ext cx="8686800" cy="534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802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внутренний, торговый автомат, загроможденный">
            <a:extLst>
              <a:ext uri="{FF2B5EF4-FFF2-40B4-BE49-F238E27FC236}">
                <a16:creationId xmlns:a16="http://schemas.microsoft.com/office/drawing/2014/main" id="{72259484-3968-0A76-6772-A2D208F7A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4" y="767798"/>
            <a:ext cx="7974496" cy="598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47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Рисунок 2" descr="Изображение выглядит как кот, млекопитающее, внутренний, домашняя кошка&#10;&#10;Автоматически созданное описание">
            <a:extLst>
              <a:ext uri="{FF2B5EF4-FFF2-40B4-BE49-F238E27FC236}">
                <a16:creationId xmlns:a16="http://schemas.microsoft.com/office/drawing/2014/main" id="{8C35AEDD-1498-24C6-8307-E087F90271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23" r="-1" b="21412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0631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318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текст, мужчина, человек, костюм&#10;&#10;Автоматически созданное описание">
            <a:extLst>
              <a:ext uri="{FF2B5EF4-FFF2-40B4-BE49-F238E27FC236}">
                <a16:creationId xmlns:a16="http://schemas.microsoft.com/office/drawing/2014/main" id="{8E82E59B-3ADA-9B48-915D-78005CED3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253" y="971709"/>
            <a:ext cx="8807493" cy="49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96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868680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 descr="Изображение выглядит как текст, небо&#10;&#10;Автоматически созданное описание">
            <a:extLst>
              <a:ext uri="{FF2B5EF4-FFF2-40B4-BE49-F238E27FC236}">
                <a16:creationId xmlns:a16="http://schemas.microsoft.com/office/drawing/2014/main" id="{C832771A-AD52-6114-27E1-9E053373E1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6" b="2706"/>
          <a:stretch/>
        </p:blipFill>
        <p:spPr>
          <a:xfrm>
            <a:off x="517871" y="839337"/>
            <a:ext cx="8686800" cy="534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450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DE7A628D-9D22-7B3A-36AA-3DB91260A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45962"/>
            <a:ext cx="5766075" cy="576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13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компьютер">
            <a:extLst>
              <a:ext uri="{FF2B5EF4-FFF2-40B4-BE49-F238E27FC236}">
                <a16:creationId xmlns:a16="http://schemas.microsoft.com/office/drawing/2014/main" id="{7AA1B0CB-BE03-1570-F011-1B03FA1D7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15" y="847919"/>
            <a:ext cx="8977865" cy="561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53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78644A-3D8F-F3D1-3B7E-ABB2951C2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Первое поколение ЭВМ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5308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868680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 descr="Изображение выглядит как текст, щуп&#10;&#10;Автоматически созданное описание">
            <a:extLst>
              <a:ext uri="{FF2B5EF4-FFF2-40B4-BE49-F238E27FC236}">
                <a16:creationId xmlns:a16="http://schemas.microsoft.com/office/drawing/2014/main" id="{399A0830-7080-79AD-6B37-2656350F12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5" r="14028" b="-1"/>
          <a:stretch/>
        </p:blipFill>
        <p:spPr>
          <a:xfrm>
            <a:off x="517871" y="839337"/>
            <a:ext cx="8686800" cy="534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24320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AnalogousFromLightSeedRightStep">
      <a:dk1>
        <a:srgbClr val="000000"/>
      </a:dk1>
      <a:lt1>
        <a:srgbClr val="FFFFFF"/>
      </a:lt1>
      <a:dk2>
        <a:srgbClr val="413424"/>
      </a:dk2>
      <a:lt2>
        <a:srgbClr val="E2E5E8"/>
      </a:lt2>
      <a:accent1>
        <a:srgbClr val="D19651"/>
      </a:accent1>
      <a:accent2>
        <a:srgbClr val="A9A64F"/>
      </a:accent2>
      <a:accent3>
        <a:srgbClr val="90AB63"/>
      </a:accent3>
      <a:accent4>
        <a:srgbClr val="66B253"/>
      </a:accent4>
      <a:accent5>
        <a:srgbClr val="58B46B"/>
      </a:accent5>
      <a:accent6>
        <a:srgbClr val="53B28E"/>
      </a:accent6>
      <a:hlink>
        <a:srgbClr val="6283AA"/>
      </a:hlink>
      <a:folHlink>
        <a:srgbClr val="7F7F7F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129</Words>
  <Application>Microsoft Office PowerPoint</Application>
  <PresentationFormat>Широкоэкранный</PresentationFormat>
  <Paragraphs>14</Paragraphs>
  <Slides>33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36" baseType="lpstr">
      <vt:lpstr>Arial</vt:lpstr>
      <vt:lpstr>Bierstadt</vt:lpstr>
      <vt:lpstr>GestaltVTI</vt:lpstr>
      <vt:lpstr>ЭВМ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Первое поколение ЭВМ </vt:lpstr>
      <vt:lpstr>Презентация PowerPoint</vt:lpstr>
      <vt:lpstr>Презентация PowerPoint</vt:lpstr>
      <vt:lpstr>Второе поколение ЭВМ </vt:lpstr>
      <vt:lpstr>Презентация PowerPoint</vt:lpstr>
      <vt:lpstr>Презентация PowerPoint</vt:lpstr>
      <vt:lpstr>Презентация PowerPoint</vt:lpstr>
      <vt:lpstr>Презентация PowerPoint</vt:lpstr>
      <vt:lpstr>Третье поколение ЭВМ</vt:lpstr>
      <vt:lpstr>Презентация PowerPoint</vt:lpstr>
      <vt:lpstr>Презентация PowerPoint</vt:lpstr>
      <vt:lpstr>Презентация PowerPoint</vt:lpstr>
      <vt:lpstr>Четвертое поколение ЭВМ</vt:lpstr>
      <vt:lpstr>Презентация PowerPoint</vt:lpstr>
      <vt:lpstr>Презентация PowerPoint</vt:lpstr>
      <vt:lpstr>Пятое поколение ЭВМ</vt:lpstr>
      <vt:lpstr>Презентация PowerPoint</vt:lpstr>
      <vt:lpstr>Шестое поколение ЭВМ</vt:lpstr>
      <vt:lpstr>Презентация PowerPoint</vt:lpstr>
      <vt:lpstr>Тьюринг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ЭВМ</dc:title>
  <dc:creator>Конкин Вадим Вадимович</dc:creator>
  <cp:lastModifiedBy>Конкин Вадим Вадимович</cp:lastModifiedBy>
  <cp:revision>1</cp:revision>
  <dcterms:created xsi:type="dcterms:W3CDTF">2022-12-21T21:32:46Z</dcterms:created>
  <dcterms:modified xsi:type="dcterms:W3CDTF">2022-12-22T00:24:23Z</dcterms:modified>
</cp:coreProperties>
</file>